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0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B8AE183-4E9F-4159-AA3C-1DE1C65371E7}" type="datetimeFigureOut">
              <a:rPr lang="en-US" smtClean="0"/>
              <a:t>1/30/2014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5B771D-BE73-4EDE-B5E5-2F22099534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4400" y="1752601"/>
            <a:ext cx="73152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Using Laboratory Equipment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315200" cy="1281962"/>
          </a:xfrm>
        </p:spPr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61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1371599"/>
          </a:xfrm>
        </p:spPr>
        <p:txBody>
          <a:bodyPr/>
          <a:lstStyle/>
          <a:p>
            <a:r>
              <a:rPr lang="en-US" dirty="0" smtClean="0"/>
              <a:t>Recording Metric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199"/>
            <a:ext cx="7315200" cy="4328161"/>
          </a:xfrm>
        </p:spPr>
        <p:txBody>
          <a:bodyPr>
            <a:normAutofit/>
          </a:bodyPr>
          <a:lstStyle/>
          <a:p>
            <a:r>
              <a:rPr lang="en-US" dirty="0" smtClean="0"/>
              <a:t>Estimating</a:t>
            </a:r>
          </a:p>
          <a:p>
            <a:pPr lvl="1"/>
            <a:r>
              <a:rPr lang="en-US" dirty="0"/>
              <a:t>Make it a habit to estimate to one decimal </a:t>
            </a:r>
            <a:r>
              <a:rPr lang="en-US" dirty="0" err="1"/>
              <a:t>plae</a:t>
            </a:r>
            <a:r>
              <a:rPr lang="en-US" dirty="0"/>
              <a:t> past the unit of measure marked on the </a:t>
            </a:r>
            <a:r>
              <a:rPr lang="en-US" dirty="0" smtClean="0"/>
              <a:t>scale</a:t>
            </a:r>
          </a:p>
          <a:p>
            <a:endParaRPr lang="en-US" dirty="0" smtClean="0"/>
          </a:p>
          <a:p>
            <a:pPr marL="228600" lvl="1"/>
            <a:r>
              <a:rPr lang="en-US" dirty="0"/>
              <a:t>Recording Final </a:t>
            </a:r>
            <a:r>
              <a:rPr lang="en-US" dirty="0" err="1" smtClean="0"/>
              <a:t>Zeros</a:t>
            </a:r>
            <a:endParaRPr lang="en-US" dirty="0" smtClean="0"/>
          </a:p>
          <a:p>
            <a:pPr marL="411480" lvl="2"/>
            <a:r>
              <a:rPr lang="en-US" dirty="0" smtClean="0"/>
              <a:t>If the bottom of the meniscus is exactly on the 24-mL line you simply write 24mL in your data table.</a:t>
            </a:r>
          </a:p>
          <a:p>
            <a:pPr marL="411480" lvl="2"/>
            <a:r>
              <a:rPr lang="en-US" dirty="0" smtClean="0"/>
              <a:t>This suggests that the volume is closer to 24mL than to either 23mL or 25mL.</a:t>
            </a:r>
          </a:p>
          <a:p>
            <a:pPr marL="411480" lvl="2"/>
            <a:r>
              <a:rPr lang="en-US" dirty="0" smtClean="0"/>
              <a:t>If you record the data as 24.0mL, you make it clear that the volume is exactly 24 </a:t>
            </a:r>
            <a:r>
              <a:rPr lang="en-US" dirty="0" err="1" smtClean="0"/>
              <a:t>mL.</a:t>
            </a:r>
            <a:endParaRPr lang="en-US" dirty="0" smtClean="0"/>
          </a:p>
          <a:p>
            <a:pPr marL="411480" lvl="2"/>
            <a:r>
              <a:rPr lang="en-US" dirty="0" smtClean="0"/>
              <a:t>By recording the final zero, you report your data more precisely. 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70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1"/>
            <a:ext cx="7315200" cy="1142999"/>
          </a:xfrm>
        </p:spPr>
        <p:txBody>
          <a:bodyPr/>
          <a:lstStyle/>
          <a:p>
            <a:r>
              <a:rPr lang="en-US" dirty="0" smtClean="0"/>
              <a:t>Measuring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1"/>
            <a:ext cx="7315200" cy="4251960"/>
          </a:xfrm>
        </p:spPr>
        <p:txBody>
          <a:bodyPr/>
          <a:lstStyle/>
          <a:p>
            <a:r>
              <a:rPr lang="en-US" dirty="0" smtClean="0"/>
              <a:t>Use metric ruler or meter stick</a:t>
            </a:r>
          </a:p>
          <a:p>
            <a:r>
              <a:rPr lang="en-US" dirty="0" smtClean="0"/>
              <a:t>Millimeters are generally the smallest divisions represented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113442"/>
            <a:ext cx="4572000" cy="35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78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1"/>
            <a:ext cx="7315200" cy="1066799"/>
          </a:xfrm>
        </p:spPr>
        <p:txBody>
          <a:bodyPr/>
          <a:lstStyle/>
          <a:p>
            <a:r>
              <a:rPr lang="en-US" dirty="0" smtClean="0"/>
              <a:t>Measuring 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1"/>
            <a:ext cx="7315200" cy="4480560"/>
          </a:xfrm>
        </p:spPr>
        <p:txBody>
          <a:bodyPr/>
          <a:lstStyle/>
          <a:p>
            <a:r>
              <a:rPr lang="en-US" dirty="0" smtClean="0"/>
              <a:t>Several different containers can measure volume. </a:t>
            </a:r>
          </a:p>
          <a:p>
            <a:r>
              <a:rPr lang="en-US" dirty="0" smtClean="0"/>
              <a:t>Refer to laboratory instructions for which container to use.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00400"/>
            <a:ext cx="1866900" cy="2209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762" y="3200400"/>
            <a:ext cx="2143125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382" y="3200400"/>
            <a:ext cx="20669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6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1142999"/>
          </a:xfrm>
        </p:spPr>
        <p:txBody>
          <a:bodyPr/>
          <a:lstStyle/>
          <a:p>
            <a:r>
              <a:rPr lang="en-US" dirty="0" smtClean="0"/>
              <a:t>Measuring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1"/>
            <a:ext cx="7315200" cy="4480560"/>
          </a:xfrm>
        </p:spPr>
        <p:txBody>
          <a:bodyPr/>
          <a:lstStyle/>
          <a:p>
            <a:r>
              <a:rPr lang="en-US" dirty="0" smtClean="0"/>
              <a:t>Use a balance to measure mass.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723197"/>
            <a:ext cx="3739581" cy="282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774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1"/>
            <a:ext cx="7315200" cy="1219199"/>
          </a:xfrm>
        </p:spPr>
        <p:txBody>
          <a:bodyPr/>
          <a:lstStyle/>
          <a:p>
            <a:r>
              <a:rPr lang="en-US" dirty="0" smtClean="0"/>
              <a:t>The Celsius Temperature Scale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047964"/>
            <a:ext cx="3531116" cy="3362236"/>
          </a:xfrm>
        </p:spPr>
      </p:pic>
      <p:sp>
        <p:nvSpPr>
          <p:cNvPr id="5" name="TextBox 4"/>
          <p:cNvSpPr txBox="1"/>
          <p:nvPr/>
        </p:nvSpPr>
        <p:spPr>
          <a:xfrm>
            <a:off x="563882" y="1828800"/>
            <a:ext cx="411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measuring the temperature of a substance, be sure the thermometer bulb is completely immersed in the container but not touching the sides or bottom.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293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5200" cy="1371599"/>
          </a:xfrm>
        </p:spPr>
        <p:txBody>
          <a:bodyPr/>
          <a:lstStyle/>
          <a:p>
            <a:r>
              <a:rPr lang="en-US" dirty="0" smtClean="0"/>
              <a:t>Laboratory Equipment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914400" y="1828800"/>
            <a:ext cx="3566160" cy="450799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Containers and Holding Devices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Thermometers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Balances </a:t>
            </a:r>
          </a:p>
        </p:txBody>
      </p:sp>
      <p:pic>
        <p:nvPicPr>
          <p:cNvPr id="1027" name="Picture 3" descr="C:\Users\dericsson\AppData\Local\Microsoft\Windows\Temporary Internet Files\Content.IE5\J5HVBB4K\MP90033729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905000"/>
            <a:ext cx="260908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06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1447799"/>
          </a:xfrm>
        </p:spPr>
        <p:txBody>
          <a:bodyPr>
            <a:normAutofit/>
          </a:bodyPr>
          <a:lstStyle/>
          <a:p>
            <a:r>
              <a:rPr lang="en-US" dirty="0" smtClean="0"/>
              <a:t>Containers and Holding Devices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981201"/>
            <a:ext cx="3581400" cy="43281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Beakers</a:t>
            </a:r>
          </a:p>
          <a:p>
            <a:r>
              <a:rPr lang="en-US" sz="2400" dirty="0" smtClean="0"/>
              <a:t>Graduated cylinders</a:t>
            </a:r>
          </a:p>
          <a:p>
            <a:r>
              <a:rPr lang="en-US" sz="2400" dirty="0" smtClean="0"/>
              <a:t>Test tubes</a:t>
            </a:r>
          </a:p>
          <a:p>
            <a:r>
              <a:rPr lang="en-US" sz="2400" dirty="0" smtClean="0"/>
              <a:t>Erlenmeyer flask</a:t>
            </a:r>
          </a:p>
          <a:p>
            <a:r>
              <a:rPr lang="en-US" sz="2400" dirty="0" smtClean="0"/>
              <a:t>Burets</a:t>
            </a:r>
          </a:p>
          <a:p>
            <a:r>
              <a:rPr lang="en-US" sz="2400" dirty="0" smtClean="0"/>
              <a:t>Petri dishes</a:t>
            </a:r>
          </a:p>
          <a:p>
            <a:r>
              <a:rPr lang="en-US" sz="2400" dirty="0" smtClean="0"/>
              <a:t>Holding devices </a:t>
            </a:r>
            <a:endParaRPr lang="en-US" sz="2400" dirty="0"/>
          </a:p>
        </p:txBody>
      </p:sp>
      <p:pic>
        <p:nvPicPr>
          <p:cNvPr id="2054" name="Picture 6" descr="C:\Users\dericsson\AppData\Local\Microsoft\Windows\Temporary Internet Files\Content.IE5\95IJGE2M\MP9003211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134968"/>
            <a:ext cx="1735876" cy="2433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dericsson\AppData\Local\Microsoft\Windows\Temporary Internet Files\Content.IE5\GCZEDP1I\MP90039051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0500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dericsson\AppData\Local\Microsoft\Windows\Temporary Internet Files\Content.IE5\J1NWVB7O\MP90040371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970" y="1676400"/>
            <a:ext cx="1374293" cy="170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241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1"/>
            <a:ext cx="7315200" cy="1219199"/>
          </a:xfrm>
        </p:spPr>
        <p:txBody>
          <a:bodyPr/>
          <a:lstStyle/>
          <a:p>
            <a:r>
              <a:rPr lang="en-US" dirty="0" smtClean="0"/>
              <a:t>Meniscus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7315200" cy="4328160"/>
          </a:xfrm>
        </p:spPr>
        <p:txBody>
          <a:bodyPr/>
          <a:lstStyle/>
          <a:p>
            <a:r>
              <a:rPr lang="en-US" dirty="0" smtClean="0"/>
              <a:t>The bottom of the curve a liquid forms in a container.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514600"/>
            <a:ext cx="4876801" cy="384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88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1142999"/>
          </a:xfrm>
        </p:spPr>
        <p:txBody>
          <a:bodyPr/>
          <a:lstStyle/>
          <a:p>
            <a:r>
              <a:rPr lang="en-US" dirty="0" smtClean="0"/>
              <a:t>Thermometers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1"/>
            <a:ext cx="7315200" cy="45567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Laboratory thermometers use the Celsius scale</a:t>
            </a:r>
            <a:endParaRPr lang="en-US" sz="2400" dirty="0"/>
          </a:p>
        </p:txBody>
      </p:sp>
      <p:pic>
        <p:nvPicPr>
          <p:cNvPr id="3074" name="Picture 2" descr="C:\Users\dericsson\AppData\Local\Microsoft\Windows\Temporary Internet Files\Content.IE5\J5HVBB4K\MC90018599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895600"/>
            <a:ext cx="2819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61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990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Balances-scientific instrument that determines the mass of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952999"/>
          </a:xfrm>
        </p:spPr>
        <p:txBody>
          <a:bodyPr/>
          <a:lstStyle/>
          <a:p>
            <a:r>
              <a:rPr lang="en-US" dirty="0" smtClean="0"/>
              <a:t>Triple-Beam Balances</a:t>
            </a:r>
          </a:p>
          <a:p>
            <a:endParaRPr lang="en-US" dirty="0" smtClean="0"/>
          </a:p>
          <a:p>
            <a:r>
              <a:rPr lang="en-US" dirty="0" smtClean="0"/>
              <a:t>Electric Balances</a:t>
            </a:r>
          </a:p>
          <a:p>
            <a:endParaRPr lang="en-US" dirty="0" smtClean="0"/>
          </a:p>
          <a:p>
            <a:r>
              <a:rPr lang="en-US" dirty="0" smtClean="0"/>
              <a:t>Caring for the Balance</a:t>
            </a:r>
          </a:p>
          <a:p>
            <a:pPr lvl="1"/>
            <a:r>
              <a:rPr lang="en-US" dirty="0" smtClean="0"/>
              <a:t>Respect the balance, it is delicate expensive instrument</a:t>
            </a:r>
          </a:p>
          <a:p>
            <a:endParaRPr lang="en-US" dirty="0"/>
          </a:p>
          <a:p>
            <a:r>
              <a:rPr lang="en-US" dirty="0" smtClean="0"/>
              <a:t>Calibrating Measuring Equipment</a:t>
            </a:r>
          </a:p>
          <a:p>
            <a:pPr lvl="1"/>
            <a:r>
              <a:rPr lang="en-US" dirty="0" smtClean="0"/>
              <a:t>Check, adjust, or standardize the marks on a measuring instrument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3999"/>
            <a:ext cx="2667000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80" y="2083114"/>
            <a:ext cx="18288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00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1"/>
            <a:ext cx="7315200" cy="1752600"/>
          </a:xfrm>
        </p:spPr>
        <p:txBody>
          <a:bodyPr/>
          <a:lstStyle/>
          <a:p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962400"/>
            <a:ext cx="7315200" cy="2043962"/>
          </a:xfrm>
        </p:spPr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and 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</a:p>
          <a:p>
            <a:pPr lvl="1"/>
            <a:r>
              <a:rPr lang="en-US" dirty="0" smtClean="0"/>
              <a:t>How close a </a:t>
            </a:r>
            <a:r>
              <a:rPr lang="en-US" b="1" dirty="0" smtClean="0"/>
              <a:t>single </a:t>
            </a:r>
            <a:r>
              <a:rPr lang="en-US" dirty="0" smtClean="0"/>
              <a:t>measurement comes to the actual or true value of the quantity measured.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</a:p>
          <a:p>
            <a:pPr lvl="1"/>
            <a:r>
              <a:rPr lang="en-US" dirty="0" smtClean="0"/>
              <a:t>How close </a:t>
            </a:r>
            <a:r>
              <a:rPr lang="en-US" b="1" dirty="0" smtClean="0"/>
              <a:t>several </a:t>
            </a:r>
            <a:r>
              <a:rPr lang="en-US" dirty="0" smtClean="0"/>
              <a:t>measurements are to the same value.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271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Metric System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Numbers are expressed in units of ten.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311216"/>
              </p:ext>
            </p:extLst>
          </p:nvPr>
        </p:nvGraphicFramePr>
        <p:xfrm>
          <a:off x="457200" y="3657600"/>
          <a:ext cx="83058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676400"/>
                <a:gridCol w="1600200"/>
                <a:gridCol w="2057400"/>
                <a:gridCol w="1752600"/>
              </a:tblGrid>
              <a:tr h="411480"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Numerical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 Example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Relationship</a:t>
                      </a:r>
                      <a:r>
                        <a:rPr lang="en-US" baseline="0" dirty="0" smtClean="0"/>
                        <a:t> to Unit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Kilo 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Thousand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Kilometer (km)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1km=1000m</a:t>
                      </a:r>
                      <a:endParaRPr lang="en-US" dirty="0"/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Deci</a:t>
                      </a:r>
                      <a:r>
                        <a:rPr lang="en-US" dirty="0" smtClean="0"/>
                        <a:t> (d)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Decimeter(</a:t>
                      </a:r>
                      <a:r>
                        <a:rPr lang="en-US" dirty="0" err="1" smtClean="0"/>
                        <a:t>dm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en-US" dirty="0" err="1" smtClean="0"/>
                        <a:t>dm</a:t>
                      </a:r>
                      <a:r>
                        <a:rPr lang="en-US" dirty="0" smtClean="0"/>
                        <a:t>=1m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Centi</a:t>
                      </a:r>
                      <a:r>
                        <a:rPr lang="en-US" dirty="0" smtClean="0"/>
                        <a:t> (c)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Hundredth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Centimeter</a:t>
                      </a:r>
                      <a:r>
                        <a:rPr lang="en-US" baseline="0" dirty="0" smtClean="0"/>
                        <a:t> (cm)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cm=1m</a:t>
                      </a:r>
                      <a:endParaRPr lang="en-US" dirty="0"/>
                    </a:p>
                  </a:txBody>
                  <a:tcPr/>
                </a:tc>
              </a:tr>
              <a:tr h="4622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Milli</a:t>
                      </a:r>
                      <a:r>
                        <a:rPr lang="en-US" dirty="0" smtClean="0"/>
                        <a:t> 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Thousandth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Millimeter (mm)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 mm = 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437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79</TotalTime>
  <Words>361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Perspective</vt:lpstr>
      <vt:lpstr>Using Laboratory Equipment</vt:lpstr>
      <vt:lpstr>Laboratory Equipment</vt:lpstr>
      <vt:lpstr>Containers and Holding Devices</vt:lpstr>
      <vt:lpstr>Meniscus</vt:lpstr>
      <vt:lpstr>Thermometers</vt:lpstr>
      <vt:lpstr>Balances-scientific instrument that determines the mass of materials</vt:lpstr>
      <vt:lpstr>Measurement</vt:lpstr>
      <vt:lpstr>Accuracy and Precision</vt:lpstr>
      <vt:lpstr>The Metric System </vt:lpstr>
      <vt:lpstr>Recording Metric Data</vt:lpstr>
      <vt:lpstr>Measuring Length</vt:lpstr>
      <vt:lpstr>Measuring Volume</vt:lpstr>
      <vt:lpstr>Measuring Mass</vt:lpstr>
      <vt:lpstr>The Celsius Temperature Scale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ERICSSON, DENISE</dc:creator>
  <cp:lastModifiedBy>ERICSSON, DENISE</cp:lastModifiedBy>
  <cp:revision>8</cp:revision>
  <dcterms:created xsi:type="dcterms:W3CDTF">2014-01-30T20:38:53Z</dcterms:created>
  <dcterms:modified xsi:type="dcterms:W3CDTF">2014-01-30T21:58:51Z</dcterms:modified>
</cp:coreProperties>
</file>